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0"/>
  </p:notesMasterIdLst>
  <p:sldIdLst>
    <p:sldId id="287" r:id="rId2"/>
    <p:sldId id="363" r:id="rId3"/>
    <p:sldId id="371" r:id="rId4"/>
    <p:sldId id="372" r:id="rId5"/>
    <p:sldId id="365" r:id="rId6"/>
    <p:sldId id="366" r:id="rId7"/>
    <p:sldId id="367" r:id="rId8"/>
    <p:sldId id="373" r:id="rId9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B3BF"/>
    <a:srgbClr val="F66A81"/>
    <a:srgbClr val="F995A6"/>
    <a:srgbClr val="664E59"/>
    <a:srgbClr val="896977"/>
    <a:srgbClr val="55414A"/>
    <a:srgbClr val="F5516C"/>
    <a:srgbClr val="F6667E"/>
    <a:srgbClr val="F43A59"/>
    <a:srgbClr val="63BD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44" autoAdjust="0"/>
    <p:restoredTop sz="50000" autoAdjust="0"/>
  </p:normalViewPr>
  <p:slideViewPr>
    <p:cSldViewPr snapToGrid="0">
      <p:cViewPr varScale="1">
        <p:scale>
          <a:sx n="78" d="100"/>
          <a:sy n="78" d="100"/>
        </p:scale>
        <p:origin x="176" y="44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15C77A-D69B-4983-8509-83B4F3A0499E}" type="datetimeFigureOut">
              <a:rPr lang="ko-KR" altLang="en-US" smtClean="0"/>
              <a:t>2019. 6. 4.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0507C8-9599-4F34-A484-83C449CE04EF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2019. 6. 4.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2681669" y="4910215"/>
            <a:ext cx="4877371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실시간으로 사람들의 감정 상태와 </a:t>
            </a:r>
            <a:endParaRPr kumimoji="1"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ctr"/>
            <a:r>
              <a:rPr kumimoji="1"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성별 탐지하는 </a:t>
            </a:r>
            <a:r>
              <a:rPr kumimoji="1"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AI</a:t>
            </a:r>
            <a:r>
              <a:rPr kumimoji="1"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프로젝트</a:t>
            </a:r>
          </a:p>
          <a:p>
            <a:pPr algn="ctr"/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5959624" y="2434918"/>
            <a:ext cx="148373" cy="148373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5759937" y="2069015"/>
            <a:ext cx="123205" cy="12320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>
            <a:off x="1120992" y="3575234"/>
            <a:ext cx="7664015" cy="112776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8" name="직사각형 17"/>
          <p:cNvSpPr/>
          <p:nvPr/>
        </p:nvSpPr>
        <p:spPr>
          <a:xfrm>
            <a:off x="2681669" y="3662060"/>
            <a:ext cx="516878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2800" dirty="0">
                <a:latin typeface="한컴 윤고딕 240" pitchFamily="18" charset="-127"/>
                <a:ea typeface="한컴 윤고딕 240" pitchFamily="18" charset="-127"/>
              </a:rPr>
              <a:t>Emotion</a:t>
            </a:r>
            <a:r>
              <a:rPr kumimoji="1" lang="ko-KR" altLang="en-US" sz="2800" dirty="0">
                <a:latin typeface="한컴 윤고딕 240" pitchFamily="18" charset="-127"/>
                <a:ea typeface="한컴 윤고딕 240" pitchFamily="18" charset="-127"/>
              </a:rPr>
              <a:t> </a:t>
            </a:r>
            <a:r>
              <a:rPr kumimoji="1" lang="en-US" altLang="ko-KR" sz="2800" dirty="0">
                <a:latin typeface="한컴 윤고딕 240" pitchFamily="18" charset="-127"/>
                <a:ea typeface="한컴 윤고딕 240" pitchFamily="18" charset="-127"/>
              </a:rPr>
              <a:t>/</a:t>
            </a:r>
            <a:r>
              <a:rPr kumimoji="1" lang="ko-KR" altLang="en-US" sz="2800" dirty="0">
                <a:latin typeface="한컴 윤고딕 240" pitchFamily="18" charset="-127"/>
                <a:ea typeface="한컴 윤고딕 240" pitchFamily="18" charset="-127"/>
              </a:rPr>
              <a:t> </a:t>
            </a:r>
            <a:r>
              <a:rPr kumimoji="1" lang="en-US" altLang="ko-KR" sz="2800" dirty="0">
                <a:latin typeface="한컴 윤고딕 240" pitchFamily="18" charset="-127"/>
                <a:ea typeface="한컴 윤고딕 240" pitchFamily="18" charset="-127"/>
              </a:rPr>
              <a:t>Gender classification</a:t>
            </a:r>
            <a:r>
              <a:rPr kumimoji="1" lang="ko-KR" altLang="en-US" sz="2800" dirty="0">
                <a:latin typeface="한컴 윤고딕 240" pitchFamily="18" charset="-127"/>
                <a:ea typeface="한컴 윤고딕 240" pitchFamily="18" charset="-127"/>
              </a:rPr>
              <a:t> 프로젝트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88201" y="1397309"/>
            <a:ext cx="4129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8</a:t>
            </a:r>
            <a:r>
              <a:rPr lang="ko-KR" altLang="en-US" sz="3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조 </a:t>
            </a:r>
            <a:r>
              <a:rPr lang="ko-KR" altLang="en-US" sz="32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최은송</a:t>
            </a:r>
            <a:r>
              <a:rPr lang="ko-KR" altLang="en-US" sz="3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김나연</a:t>
            </a:r>
          </a:p>
        </p:txBody>
      </p:sp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42186" y="140299"/>
            <a:ext cx="36859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8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프로젝트 목표</a:t>
            </a:r>
            <a:endParaRPr lang="ko-KR" altLang="en-US" sz="2800" spc="300" dirty="0">
              <a:solidFill>
                <a:prstClr val="black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025265-25CA-4342-B954-C4758B881033}"/>
              </a:ext>
            </a:extLst>
          </p:cNvPr>
          <p:cNvSpPr txBox="1"/>
          <p:nvPr/>
        </p:nvSpPr>
        <p:spPr>
          <a:xfrm>
            <a:off x="1119706" y="2062480"/>
            <a:ext cx="8026400" cy="1900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실시간으로 사람들의 얼굴을 탐지하고 감정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성별을 구분할 수 있다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en-US" altLang="ko-KR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openCV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와 </a:t>
            </a:r>
            <a:r>
              <a:rPr kumimoji="1" lang="en-US" altLang="ko-KR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keras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CNN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을 사용한 학습 모델의 구조를 이해할 수 있다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성별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감정 </a:t>
            </a:r>
            <a:r>
              <a:rPr kumimoji="1" lang="ko-KR" altLang="en-US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데이터셋을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다운받아서 직접 인공지능 모델을 학습시킬 수 있다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  <a:endParaRPr kumimoji="1" lang="ko-KR" altLang="en-US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>
              <a:lnSpc>
                <a:spcPct val="150000"/>
              </a:lnSpc>
            </a:pPr>
            <a:endParaRPr kumimoji="1" lang="ko-KR" altLang="en-US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3827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42186" y="140299"/>
            <a:ext cx="36859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8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프로젝트 개요</a:t>
            </a:r>
            <a:endParaRPr lang="ko-KR" altLang="en-US" sz="2800" spc="300" dirty="0">
              <a:solidFill>
                <a:prstClr val="black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025265-25CA-4342-B954-C4758B881033}"/>
              </a:ext>
            </a:extLst>
          </p:cNvPr>
          <p:cNvSpPr txBox="1"/>
          <p:nvPr/>
        </p:nvSpPr>
        <p:spPr>
          <a:xfrm>
            <a:off x="939800" y="1555410"/>
            <a:ext cx="8026400" cy="3747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git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에서 </a:t>
            </a:r>
            <a:r>
              <a:rPr kumimoji="1" lang="en-US" altLang="ko-KR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face_classification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프로젝트 다운로드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en-US" altLang="ko-KR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openCV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설치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IMDB gender classification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데이터와 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fer2013 emotion classification 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데이터를 다운받아서 예측 모델 학습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이미지 모델에 사진을 입력해서 성별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감정 탐지하기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비디오 모델을 이용해 실시간 </a:t>
            </a:r>
            <a:r>
              <a:rPr kumimoji="1" lang="ko-KR" altLang="en-US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웹캠으로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감정 탐지하기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>
              <a:lnSpc>
                <a:spcPct val="150000"/>
              </a:lnSpc>
            </a:pPr>
            <a:endParaRPr kumimoji="1" lang="ko-KR" altLang="en-US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4600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42186" y="140299"/>
            <a:ext cx="36859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8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시스템 개요도</a:t>
            </a:r>
            <a:endParaRPr lang="ko-KR" altLang="en-US" sz="2800" spc="300" dirty="0">
              <a:solidFill>
                <a:prstClr val="black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2725BA60-A121-4640-96CF-B87727914162}"/>
              </a:ext>
            </a:extLst>
          </p:cNvPr>
          <p:cNvSpPr/>
          <p:nvPr/>
        </p:nvSpPr>
        <p:spPr>
          <a:xfrm>
            <a:off x="2399018" y="3050142"/>
            <a:ext cx="1443372" cy="96060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>
                <a:solidFill>
                  <a:sysClr val="windowText" lastClr="000000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openCV</a:t>
            </a:r>
            <a:endParaRPr kumimoji="1" lang="ko-KR" altLang="en-US" dirty="0">
              <a:solidFill>
                <a:sysClr val="windowText" lastClr="000000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67A1E9E0-E95D-C34E-BBC2-B0BFC1EAB174}"/>
              </a:ext>
            </a:extLst>
          </p:cNvPr>
          <p:cNvCxnSpPr>
            <a:cxnSpLocks/>
          </p:cNvCxnSpPr>
          <p:nvPr/>
        </p:nvCxnSpPr>
        <p:spPr>
          <a:xfrm>
            <a:off x="3842390" y="3557468"/>
            <a:ext cx="55595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AF0A133-8288-3045-B39F-889E24B3C7FF}"/>
              </a:ext>
            </a:extLst>
          </p:cNvPr>
          <p:cNvSpPr txBox="1"/>
          <p:nvPr/>
        </p:nvSpPr>
        <p:spPr>
          <a:xfrm>
            <a:off x="836322" y="3369197"/>
            <a:ext cx="144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이미지 입력</a:t>
            </a:r>
          </a:p>
        </p:txBody>
      </p:sp>
      <p:sp>
        <p:nvSpPr>
          <p:cNvPr id="8" name="자기 디스크 7">
            <a:extLst>
              <a:ext uri="{FF2B5EF4-FFF2-40B4-BE49-F238E27FC236}">
                <a16:creationId xmlns:a16="http://schemas.microsoft.com/office/drawing/2014/main" id="{D834767A-7067-4E44-8314-81837D819931}"/>
              </a:ext>
            </a:extLst>
          </p:cNvPr>
          <p:cNvSpPr/>
          <p:nvPr/>
        </p:nvSpPr>
        <p:spPr>
          <a:xfrm>
            <a:off x="4468989" y="3140009"/>
            <a:ext cx="1051590" cy="744049"/>
          </a:xfrm>
          <a:prstGeom prst="flowChartMagneticDisk">
            <a:avLst/>
          </a:prstGeom>
          <a:solidFill>
            <a:schemeClr val="bg2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model</a:t>
            </a:r>
            <a:endParaRPr kumimoji="1" lang="ko-KR" alt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9" name="설명선 1[L] 8">
            <a:extLst>
              <a:ext uri="{FF2B5EF4-FFF2-40B4-BE49-F238E27FC236}">
                <a16:creationId xmlns:a16="http://schemas.microsoft.com/office/drawing/2014/main" id="{988EB8A2-0355-DE4D-BC72-623ED16946B7}"/>
              </a:ext>
            </a:extLst>
          </p:cNvPr>
          <p:cNvSpPr/>
          <p:nvPr/>
        </p:nvSpPr>
        <p:spPr>
          <a:xfrm>
            <a:off x="5803992" y="1735272"/>
            <a:ext cx="2067547" cy="1138092"/>
          </a:xfrm>
          <a:prstGeom prst="borderCallout1">
            <a:avLst>
              <a:gd name="adj1" fmla="val 52673"/>
              <a:gd name="adj2" fmla="val 1004"/>
              <a:gd name="adj3" fmla="val 112500"/>
              <a:gd name="adj4" fmla="val -3833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IDBM gender dataset,</a:t>
            </a:r>
          </a:p>
          <a:p>
            <a:r>
              <a:rPr kumimoji="1"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FER-2013 emotion datasets</a:t>
            </a:r>
            <a:endParaRPr kumimoji="1" lang="ko-KR" altLang="en-US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622A226-F7A3-C743-9CE6-0359FB9783C4}"/>
              </a:ext>
            </a:extLst>
          </p:cNvPr>
          <p:cNvCxnSpPr>
            <a:cxnSpLocks/>
          </p:cNvCxnSpPr>
          <p:nvPr/>
        </p:nvCxnSpPr>
        <p:spPr>
          <a:xfrm>
            <a:off x="5526014" y="3537279"/>
            <a:ext cx="55595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22FFF0DC-CDE9-084B-ADA5-800B32FAA042}"/>
              </a:ext>
            </a:extLst>
          </p:cNvPr>
          <p:cNvSpPr/>
          <p:nvPr/>
        </p:nvSpPr>
        <p:spPr>
          <a:xfrm>
            <a:off x="6147178" y="3050142"/>
            <a:ext cx="1443372" cy="96060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ysClr val="windowText" lastClr="000000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학습 결과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A498A8E-8FCC-B44A-B45D-38769F452F76}"/>
              </a:ext>
            </a:extLst>
          </p:cNvPr>
          <p:cNvGrpSpPr/>
          <p:nvPr/>
        </p:nvGrpSpPr>
        <p:grpSpPr>
          <a:xfrm>
            <a:off x="5630672" y="983514"/>
            <a:ext cx="3752619" cy="4674413"/>
            <a:chOff x="6987788" y="823205"/>
            <a:chExt cx="4674101" cy="5822248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D9BA5529-3144-1545-8A54-94672420EE79}"/>
                </a:ext>
              </a:extLst>
            </p:cNvPr>
            <p:cNvGrpSpPr/>
            <p:nvPr/>
          </p:nvGrpSpPr>
          <p:grpSpPr>
            <a:xfrm>
              <a:off x="6987789" y="823205"/>
              <a:ext cx="4674100" cy="5822248"/>
              <a:chOff x="5689100" y="517876"/>
              <a:chExt cx="4674100" cy="5822248"/>
            </a:xfrm>
          </p:grpSpPr>
          <p:sp>
            <p:nvSpPr>
              <p:cNvPr id="15" name="설명선 1[L] 14">
                <a:extLst>
                  <a:ext uri="{FF2B5EF4-FFF2-40B4-BE49-F238E27FC236}">
                    <a16:creationId xmlns:a16="http://schemas.microsoft.com/office/drawing/2014/main" id="{9E3B1123-A5B9-4249-9D53-40147755102C}"/>
                  </a:ext>
                </a:extLst>
              </p:cNvPr>
              <p:cNvSpPr/>
              <p:nvPr/>
            </p:nvSpPr>
            <p:spPr>
              <a:xfrm>
                <a:off x="5689100" y="517876"/>
                <a:ext cx="4674100" cy="5822248"/>
              </a:xfrm>
              <a:prstGeom prst="borderCallout1">
                <a:avLst>
                  <a:gd name="adj1" fmla="val 18750"/>
                  <a:gd name="adj2" fmla="val -8333"/>
                  <a:gd name="adj3" fmla="val 43254"/>
                  <a:gd name="adj4" fmla="val -16102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7B706EA8-2981-B04D-A94A-7B30A1EEFE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84405" y="847976"/>
                <a:ext cx="4283489" cy="5492148"/>
              </a:xfrm>
              <a:prstGeom prst="rect">
                <a:avLst/>
              </a:prstGeom>
              <a:effectLst>
                <a:softEdge rad="0"/>
              </a:effectLst>
            </p:spPr>
          </p:pic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45AE3E-BEEA-D047-BC35-7729E332DD1D}"/>
                </a:ext>
              </a:extLst>
            </p:cNvPr>
            <p:cNvSpPr txBox="1"/>
            <p:nvPr/>
          </p:nvSpPr>
          <p:spPr>
            <a:xfrm>
              <a:off x="6987788" y="864493"/>
              <a:ext cx="24465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200" dirty="0"/>
                <a:t>학습 모델 내부 개요도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126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4ED0450-9509-C943-8334-AC6EDF52EB78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868971" y="989428"/>
            <a:ext cx="3342640" cy="33426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193633-199B-554C-BDA7-78CE825A7E1D}"/>
              </a:ext>
            </a:extLst>
          </p:cNvPr>
          <p:cNvSpPr txBox="1"/>
          <p:nvPr/>
        </p:nvSpPr>
        <p:spPr>
          <a:xfrm>
            <a:off x="5488440" y="5188102"/>
            <a:ext cx="3645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이미지를 감정 예측 모델에</a:t>
            </a:r>
            <a:endParaRPr kumimoji="1"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ctr"/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넣었을 때의 결과</a:t>
            </a:r>
            <a:endParaRPr kumimoji="1"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91386" y="130139"/>
            <a:ext cx="22397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감정 예측 모델</a:t>
            </a:r>
            <a:endParaRPr lang="ko-KR" altLang="en-US" sz="2800" dirty="0">
              <a:solidFill>
                <a:prstClr val="black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57E19AF-0CDD-754D-858D-B8338D21243E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25634" y="989428"/>
            <a:ext cx="3691928" cy="33426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033260-70F9-9649-96DF-F8D1831FA367}"/>
              </a:ext>
            </a:extLst>
          </p:cNvPr>
          <p:cNvSpPr txBox="1"/>
          <p:nvPr/>
        </p:nvSpPr>
        <p:spPr>
          <a:xfrm>
            <a:off x="222230" y="5188102"/>
            <a:ext cx="4621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{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분노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역겨움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공포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행복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슬픔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놀람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중립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}</a:t>
            </a:r>
          </a:p>
          <a:p>
            <a:pPr algn="ctr"/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총 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7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가지의 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emotion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label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설정</a:t>
            </a:r>
            <a:endParaRPr kumimoji="1"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1482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642186" y="140300"/>
            <a:ext cx="56062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이미지를 이용한 감정</a:t>
            </a:r>
            <a:r>
              <a:rPr kumimoji="1" lang="en-US" altLang="ko-KR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28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성별 탐지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8D9F496-564C-C145-84CD-4C667B47596B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32616" y="931428"/>
            <a:ext cx="5840768" cy="43888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193633-199B-554C-BDA7-78CE825A7E1D}"/>
              </a:ext>
            </a:extLst>
          </p:cNvPr>
          <p:cNvSpPr txBox="1"/>
          <p:nvPr/>
        </p:nvSpPr>
        <p:spPr>
          <a:xfrm>
            <a:off x="1065302" y="5649755"/>
            <a:ext cx="7541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이미지를 학습 모델에 입력해서 사람들의 감정과 성별을 탐지</a:t>
            </a:r>
            <a:endParaRPr kumimoji="1"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1482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642186" y="140299"/>
            <a:ext cx="40446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24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웹캠을</a:t>
            </a:r>
            <a:r>
              <a:rPr kumimoji="1" lang="ko-KR" altLang="en-US" sz="24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이용한 실시간 감정 탐지 </a:t>
            </a:r>
          </a:p>
        </p:txBody>
      </p:sp>
      <p:pic>
        <p:nvPicPr>
          <p:cNvPr id="5" name="온라인 미디어 1" descr="Webcam.mp4">
            <a:hlinkClick r:id="" action="ppaction://media"/>
            <a:extLst>
              <a:ext uri="{FF2B5EF4-FFF2-40B4-BE49-F238E27FC236}">
                <a16:creationId xmlns:a16="http://schemas.microsoft.com/office/drawing/2014/main" id="{F78BA345-BF9D-E544-860D-778FE600A9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2783878" y="1278358"/>
            <a:ext cx="4338244" cy="38419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193633-199B-554C-BDA7-78CE825A7E1D}"/>
              </a:ext>
            </a:extLst>
          </p:cNvPr>
          <p:cNvSpPr txBox="1"/>
          <p:nvPr/>
        </p:nvSpPr>
        <p:spPr>
          <a:xfrm>
            <a:off x="1137996" y="5612074"/>
            <a:ext cx="7099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웹캠을</a:t>
            </a:r>
            <a:r>
              <a:rPr kumimoji="1" lang="ko-KR" alt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이용해 실시간으로 감정을 탐지한 결과</a:t>
            </a:r>
            <a:endParaRPr kumimoji="1" lang="en-US" altLang="ko-KR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1482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42186" y="140299"/>
            <a:ext cx="36859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8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프로젝트 개요</a:t>
            </a:r>
            <a:endParaRPr lang="ko-KR" altLang="en-US" sz="2800" spc="300" dirty="0">
              <a:solidFill>
                <a:prstClr val="black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025265-25CA-4342-B954-C4758B881033}"/>
              </a:ext>
            </a:extLst>
          </p:cNvPr>
          <p:cNvSpPr txBox="1"/>
          <p:nvPr/>
        </p:nvSpPr>
        <p:spPr>
          <a:xfrm>
            <a:off x="939800" y="1555410"/>
            <a:ext cx="8026400" cy="3747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git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에서 </a:t>
            </a:r>
            <a:r>
              <a:rPr kumimoji="1" lang="en-US" altLang="ko-KR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face_classification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프로젝트 다운로드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en-US" altLang="ko-KR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openCV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설치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IMDB gender classification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데이터와 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fer2013 emotion classification 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데이터를 다운받아서 예측 모델 학습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이미지 모델에 사진을 입력해서 성별</a:t>
            </a:r>
            <a:r>
              <a:rPr kumimoji="1" lang="en-US" altLang="ko-KR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감정 탐지하기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비디오 모델을 이용해 실시간 </a:t>
            </a:r>
            <a:r>
              <a:rPr kumimoji="1" lang="ko-KR" altLang="en-US" sz="2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웹캠으로</a:t>
            </a:r>
            <a:r>
              <a:rPr kumimoji="1" lang="ko-KR" alt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감정 탐지하기</a:t>
            </a: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kumimoji="1" lang="en-US" altLang="ko-KR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>
              <a:lnSpc>
                <a:spcPct val="150000"/>
              </a:lnSpc>
            </a:pPr>
            <a:endParaRPr kumimoji="1" lang="ko-KR" altLang="en-US" sz="20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2982578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3327</TotalTime>
  <Words>207</Words>
  <Application>Microsoft Macintosh PowerPoint</Application>
  <PresentationFormat>A4 용지(210x297mm)</PresentationFormat>
  <Paragraphs>37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맑은 고딕</vt:lpstr>
      <vt:lpstr>한컴 윤고딕 240</vt:lpstr>
      <vt:lpstr>Apple SD Gothic Neo</vt:lpstr>
      <vt:lpstr>Arial</vt:lpstr>
      <vt:lpstr>Calibri</vt:lpstr>
      <vt:lpstr>Calibri Light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최은송</cp:lastModifiedBy>
  <cp:revision>502</cp:revision>
  <dcterms:created xsi:type="dcterms:W3CDTF">2017-09-07T10:48:07Z</dcterms:created>
  <dcterms:modified xsi:type="dcterms:W3CDTF">2019-06-04T15:39:25Z</dcterms:modified>
</cp:coreProperties>
</file>

<file path=docProps/thumbnail.jpeg>
</file>